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79B"/>
    <a:srgbClr val="4D4D4D"/>
    <a:srgbClr val="EDF2F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85204930233598E-2"/>
          <c:y val="0.12516774594163044"/>
          <c:w val="0.96451479506976645"/>
          <c:h val="0.74969608799787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Schweiz</c:v>
                </c:pt>
              </c:strCache>
            </c:strRef>
          </c:tx>
          <c:spPr>
            <a:solidFill>
              <a:srgbClr val="24579B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Tabelle1!$A$2:$A$4</c:f>
              <c:strCache>
                <c:ptCount val="3"/>
                <c:pt idx="0">
                  <c:v>2023</c:v>
                </c:pt>
                <c:pt idx="1">
                  <c:v>2024e</c:v>
                </c:pt>
                <c:pt idx="2">
                  <c:v>2025f</c:v>
                </c:pt>
              </c:strCache>
            </c:strRef>
          </c:cat>
          <c:val>
            <c:numRef>
              <c:f>Tabelle1!$B$2:$B$4</c:f>
              <c:numCache>
                <c:formatCode>0</c:formatCode>
                <c:ptCount val="3"/>
                <c:pt idx="0">
                  <c:v>11144.791359070168</c:v>
                </c:pt>
                <c:pt idx="1">
                  <c:v>11437.195272424062</c:v>
                </c:pt>
                <c:pt idx="2">
                  <c:v>11853.271672915474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7475456"/>
        <c:axId val="207476992"/>
      </c:barChart>
      <c:catAx>
        <c:axId val="20747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txPr>
          <a:bodyPr rot="0"/>
          <a:lstStyle/>
          <a:p>
            <a:pPr>
              <a:defRPr sz="1600">
                <a:solidFill>
                  <a:srgbClr val="24579B"/>
                </a:solidFill>
              </a:defRPr>
            </a:pPr>
            <a:endParaRPr lang="de-DE"/>
          </a:p>
        </c:txPr>
        <c:crossAx val="207476992"/>
        <c:crosses val="autoZero"/>
        <c:auto val="1"/>
        <c:lblAlgn val="ctr"/>
        <c:lblOffset val="100"/>
        <c:tickMarkSkip val="1"/>
        <c:noMultiLvlLbl val="0"/>
      </c:catAx>
      <c:valAx>
        <c:axId val="207476992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207475456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03054275698901"/>
          <c:y val="6.4099940171963951E-2"/>
          <c:w val="0.51801063868769448"/>
          <c:h val="0.697766241834164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Outsourcinggrad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effectLst/>
          </c:spPr>
          <c:dPt>
            <c:idx val="0"/>
            <c:bubble3D val="0"/>
            <c:spPr>
              <a:solidFill>
                <a:srgbClr val="24579B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9641378991637629E-3"/>
                  <c:y val="1.08004738601602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33792689128918E-2"/>
                  <c:y val="-5.989091365239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Externe</c:v>
                </c:pt>
                <c:pt idx="1">
                  <c:v>Interne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0.64200000000000002</c:v>
                </c:pt>
                <c:pt idx="1">
                  <c:v>0.35799999999999998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68302372874077E-2"/>
          <c:y val="0.90055541649433624"/>
          <c:w val="0.94931697627125922"/>
          <c:h val="7.064331987856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0.80947</cdr:x>
      <cdr:y>0.88967</cdr:y>
    </cdr:from>
    <cdr:to>
      <cdr:x>0.8916</cdr:x>
      <cdr:y>1</cdr:y>
    </cdr:to>
    <cdr:grpSp>
      <cdr:nvGrpSpPr>
        <cdr:cNvPr id="2" name="Gruppieren 1"/>
        <cdr:cNvGrpSpPr/>
      </cdr:nvGrpSpPr>
      <cdr:grpSpPr>
        <a:xfrm xmlns:a="http://schemas.openxmlformats.org/drawingml/2006/main">
          <a:off x="3186764" y="2507312"/>
          <a:ext cx="323333" cy="310938"/>
          <a:chOff x="2311079" y="3710233"/>
          <a:chExt cx="193592" cy="179040"/>
        </a:xfrm>
      </cdr:grpSpPr>
      <cdr:sp macro="" textlink="">
        <cdr:nvSpPr>
          <cdr:cNvPr id="3" name="Oval 2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3898508">
            <a:off x="2318355" y="3702957"/>
            <a:ext cx="179040" cy="193592"/>
          </a:xfrm>
          <a:prstGeom xmlns:a="http://schemas.openxmlformats.org/drawingml/2006/main" prst="ellipse">
            <a:avLst/>
          </a:prstGeom>
          <a:noFill xmlns:a="http://schemas.openxmlformats.org/drawingml/2006/main"/>
          <a:ln xmlns:a="http://schemas.openxmlformats.org/drawingml/2006/main" w="38100">
            <a:solidFill>
              <a:schemeClr val="bg1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vert="eaVert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  <cdr:sp macro="" textlink="">
        <cdr:nvSpPr>
          <cdr:cNvPr id="4" name="AutoShape 20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9616350">
            <a:off x="2332434" y="3747930"/>
            <a:ext cx="150885" cy="103646"/>
          </a:xfrm>
          <a:prstGeom xmlns:a="http://schemas.openxmlformats.org/drawingml/2006/main" prst="rightArrow">
            <a:avLst>
              <a:gd name="adj1" fmla="val 35144"/>
              <a:gd name="adj2" fmla="val 69287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 w="38100">
            <a:solidFill>
              <a:schemeClr val="bg1"/>
            </a:solidFill>
            <a:miter lim="800000"/>
            <a:headEnd/>
            <a:tailEnd/>
          </a:ln>
          <a:extLst xmlns:a="http://schemas.openxmlformats.org/drawingml/2006/main"/>
        </cdr:spPr>
        <cdr:txBody>
          <a:bodyPr xmlns:a="http://schemas.openxmlformats.org/drawingml/2006/main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2EC32-38D7-439A-921F-AEE532A43B39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BE7E-F70C-4284-A4C7-2F0F8B7D19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5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2DF50-9311-489D-9F6B-A883CBAC4D6D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8A6CB-BFD6-4304-8BC8-282D20A0C0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89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87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9289305"/>
            <a:ext cx="6858000" cy="616695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7083" y="199078"/>
            <a:ext cx="5635950" cy="751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7083" y="1352550"/>
            <a:ext cx="6483836" cy="749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970805"/>
            <a:ext cx="6858000" cy="0"/>
          </a:xfrm>
          <a:prstGeom prst="line">
            <a:avLst/>
          </a:prstGeom>
          <a:ln w="38100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88639" y="9315430"/>
            <a:ext cx="6482279" cy="5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Quelle: IC Market-Tracking© Facility</a:t>
            </a:r>
            <a:r>
              <a:rPr lang="de-AT" sz="1200" baseline="0" dirty="0" smtClean="0">
                <a:solidFill>
                  <a:schemeClr val="bg1"/>
                </a:solidFill>
              </a:rPr>
              <a:t> Services in der Schweiz 2024</a:t>
            </a:r>
            <a:endParaRPr lang="de-AT" sz="1200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Interconnection Consulting</a:t>
            </a:r>
            <a:r>
              <a:rPr lang="de-AT" sz="1200" baseline="0" dirty="0" smtClean="0">
                <a:solidFill>
                  <a:schemeClr val="bg1"/>
                </a:solidFill>
              </a:rPr>
              <a:t> – Beratung mit Herz und Kompetenz  I  www.interconnectionconsulting.com</a:t>
            </a:r>
            <a:endParaRPr lang="de-AT" sz="1200" dirty="0">
              <a:solidFill>
                <a:schemeClr val="bg1"/>
              </a:solidFill>
            </a:endParaRPr>
          </a:p>
        </p:txBody>
      </p:sp>
      <p:pic>
        <p:nvPicPr>
          <p:cNvPr id="10" name="Picture 6" descr="Logo IC 2007 [120dpi]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41" y="251629"/>
            <a:ext cx="1340112" cy="6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1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4579B"/>
          </a:solidFill>
          <a:latin typeface="Futura" panose="020B06020202040203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 92"/>
          <p:cNvSpPr/>
          <p:nvPr/>
        </p:nvSpPr>
        <p:spPr>
          <a:xfrm>
            <a:off x="-16699" y="4539706"/>
            <a:ext cx="6874699" cy="45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Ellipse 3"/>
          <p:cNvSpPr/>
          <p:nvPr/>
        </p:nvSpPr>
        <p:spPr>
          <a:xfrm>
            <a:off x="1942902" y="5575021"/>
            <a:ext cx="2794198" cy="27836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27044" y="1108715"/>
            <a:ext cx="6858000" cy="339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75" y="97478"/>
            <a:ext cx="5469240" cy="751024"/>
          </a:xfrm>
        </p:spPr>
        <p:txBody>
          <a:bodyPr>
            <a:noAutofit/>
          </a:bodyPr>
          <a:lstStyle/>
          <a:p>
            <a:r>
              <a:rPr lang="de-DE" sz="2000" dirty="0" smtClean="0"/>
              <a:t>Outsourcing lässt externe Facility Services steigen</a:t>
            </a:r>
            <a:endParaRPr lang="de-DE" sz="2200" dirty="0"/>
          </a:p>
        </p:txBody>
      </p:sp>
      <p:sp>
        <p:nvSpPr>
          <p:cNvPr id="310" name="Text Box 8"/>
          <p:cNvSpPr txBox="1">
            <a:spLocks noChangeArrowheads="1"/>
          </p:cNvSpPr>
          <p:nvPr/>
        </p:nvSpPr>
        <p:spPr bwMode="auto">
          <a:xfrm>
            <a:off x="194201" y="4590507"/>
            <a:ext cx="58970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Outsourcing von Facility Services </a:t>
            </a:r>
            <a:r>
              <a:rPr lang="de-AT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– Marktanteile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2024e </a:t>
            </a:r>
            <a:r>
              <a:rPr lang="de-AT" sz="1100" i="1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(Umsatz </a:t>
            </a:r>
            <a:r>
              <a:rPr lang="de-AT" sz="1100" i="1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in %)</a:t>
            </a:r>
          </a:p>
        </p:txBody>
      </p:sp>
      <p:cxnSp>
        <p:nvCxnSpPr>
          <p:cNvPr id="311" name="Gerade Verbindung 310"/>
          <p:cNvCxnSpPr/>
          <p:nvPr/>
        </p:nvCxnSpPr>
        <p:spPr>
          <a:xfrm>
            <a:off x="-16699" y="4910841"/>
            <a:ext cx="5315390" cy="0"/>
          </a:xfrm>
          <a:prstGeom prst="line">
            <a:avLst/>
          </a:prstGeom>
          <a:ln w="285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Gerade Verbindung 407"/>
          <p:cNvCxnSpPr/>
          <p:nvPr/>
        </p:nvCxnSpPr>
        <p:spPr>
          <a:xfrm>
            <a:off x="2993845" y="1548516"/>
            <a:ext cx="3864155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8"/>
          <p:cNvSpPr txBox="1">
            <a:spLocks noChangeArrowheads="1"/>
          </p:cNvSpPr>
          <p:nvPr/>
        </p:nvSpPr>
        <p:spPr bwMode="auto">
          <a:xfrm>
            <a:off x="2759225" y="1228182"/>
            <a:ext cx="3908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rgbClr val="24579B"/>
                </a:solidFill>
                <a:latin typeface="Futura" pitchFamily="34" charset="0"/>
              </a:rPr>
              <a:t>Schweiz - Marktentwicklung</a:t>
            </a:r>
            <a:endParaRPr lang="de-AT" sz="1200" i="1" dirty="0" smtClean="0">
              <a:solidFill>
                <a:srgbClr val="24579B"/>
              </a:solidFill>
              <a:latin typeface="Futura" pitchFamily="34" charset="0"/>
            </a:endParaRPr>
          </a:p>
        </p:txBody>
      </p:sp>
      <p:cxnSp>
        <p:nvCxnSpPr>
          <p:cNvPr id="410" name="Gerade Verbindung 409"/>
          <p:cNvCxnSpPr/>
          <p:nvPr/>
        </p:nvCxnSpPr>
        <p:spPr>
          <a:xfrm>
            <a:off x="3177764" y="1548516"/>
            <a:ext cx="3700108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" name="Inhaltsplatzhalt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208093"/>
              </p:ext>
            </p:extLst>
          </p:nvPr>
        </p:nvGraphicFramePr>
        <p:xfrm>
          <a:off x="2759224" y="1721456"/>
          <a:ext cx="3936852" cy="281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1" name="Textfeld 160"/>
          <p:cNvSpPr txBox="1"/>
          <p:nvPr/>
        </p:nvSpPr>
        <p:spPr>
          <a:xfrm>
            <a:off x="5657652" y="3251618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+3,6%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96" name="Gruppieren 95"/>
          <p:cNvGrpSpPr/>
          <p:nvPr/>
        </p:nvGrpSpPr>
        <p:grpSpPr>
          <a:xfrm rot="600000">
            <a:off x="4505572" y="2859163"/>
            <a:ext cx="572400" cy="540000"/>
            <a:chOff x="3135977" y="3394121"/>
            <a:chExt cx="323326" cy="31093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7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sp3d z="133350"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98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sp3d z="133350"/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03" name="Textfeld 102"/>
          <p:cNvSpPr txBox="1"/>
          <p:nvPr/>
        </p:nvSpPr>
        <p:spPr>
          <a:xfrm>
            <a:off x="4408401" y="3444673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+2,6%</a:t>
            </a:r>
            <a:endParaRPr lang="de-AT" sz="1200" dirty="0">
              <a:solidFill>
                <a:schemeClr val="bg1"/>
              </a:solidFill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108936" y="3686081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+4,3%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104" name="Gruppieren 103"/>
          <p:cNvGrpSpPr/>
          <p:nvPr/>
        </p:nvGrpSpPr>
        <p:grpSpPr>
          <a:xfrm rot="-540000">
            <a:off x="3264211" y="3045296"/>
            <a:ext cx="540000" cy="540000"/>
            <a:chOff x="3135977" y="3394121"/>
            <a:chExt cx="323326" cy="310937"/>
          </a:xfrm>
        </p:grpSpPr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06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grpSp>
        <p:nvGrpSpPr>
          <p:cNvPr id="110" name="Gruppieren 109"/>
          <p:cNvGrpSpPr/>
          <p:nvPr/>
        </p:nvGrpSpPr>
        <p:grpSpPr>
          <a:xfrm rot="540000">
            <a:off x="5788323" y="2550838"/>
            <a:ext cx="540000" cy="540000"/>
            <a:chOff x="3135977" y="3394121"/>
            <a:chExt cx="323326" cy="310937"/>
          </a:xfrm>
        </p:grpSpPr>
        <p:sp>
          <p:nvSpPr>
            <p:cNvPr id="111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13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18" name="Textfeld 117"/>
          <p:cNvSpPr txBox="1"/>
          <p:nvPr/>
        </p:nvSpPr>
        <p:spPr>
          <a:xfrm rot="16200000">
            <a:off x="1680353" y="2868600"/>
            <a:ext cx="210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050" dirty="0" smtClean="0">
                <a:solidFill>
                  <a:prstClr val="white">
                    <a:lumMod val="50000"/>
                  </a:prstClr>
                </a:solidFill>
              </a:rPr>
              <a:t>Wertmäßiges Wachstum</a:t>
            </a:r>
            <a:endParaRPr lang="de-AT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1" name="Rectangle 94"/>
          <p:cNvSpPr/>
          <p:nvPr/>
        </p:nvSpPr>
        <p:spPr>
          <a:xfrm flipV="1">
            <a:off x="4326284" y="7315100"/>
            <a:ext cx="2340000" cy="1237129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08"/>
          <p:cNvSpPr/>
          <p:nvPr/>
        </p:nvSpPr>
        <p:spPr>
          <a:xfrm flipH="1" flipV="1">
            <a:off x="314418" y="5162662"/>
            <a:ext cx="2340000" cy="13397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1"/>
          <p:cNvSpPr txBox="1"/>
          <p:nvPr/>
        </p:nvSpPr>
        <p:spPr>
          <a:xfrm>
            <a:off x="4807026" y="8183946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+2,6%                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18104" y="5967857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-1,4%</a:t>
            </a:r>
          </a:p>
        </p:txBody>
      </p:sp>
      <p:sp>
        <p:nvSpPr>
          <p:cNvPr id="128" name="TextBox 124"/>
          <p:cNvSpPr txBox="1"/>
          <p:nvPr/>
        </p:nvSpPr>
        <p:spPr>
          <a:xfrm>
            <a:off x="158283" y="5162663"/>
            <a:ext cx="24484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DE" sz="1800" dirty="0" smtClean="0">
                <a:solidFill>
                  <a:schemeClr val="bg1"/>
                </a:solidFill>
              </a:rPr>
              <a:t>Interne</a:t>
            </a:r>
          </a:p>
          <a:p>
            <a:endParaRPr lang="de-DE" sz="1400" dirty="0" smtClean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Wachstum 2023-2024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9" name="TextBox 114"/>
          <p:cNvSpPr txBox="1"/>
          <p:nvPr/>
        </p:nvSpPr>
        <p:spPr>
          <a:xfrm>
            <a:off x="4413928" y="7365765"/>
            <a:ext cx="244407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AT" sz="1800" dirty="0" smtClean="0">
                <a:solidFill>
                  <a:schemeClr val="bg1"/>
                </a:solidFill>
              </a:rPr>
              <a:t>Externe</a:t>
            </a:r>
            <a:endParaRPr lang="en-US" sz="1800" dirty="0">
              <a:solidFill>
                <a:schemeClr val="bg1"/>
              </a:solidFill>
            </a:endParaRPr>
          </a:p>
          <a:p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Wachstum 2023-2024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036506" y="5569125"/>
            <a:ext cx="2784988" cy="27895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19" name="Chart 91"/>
          <p:cNvGraphicFramePr/>
          <p:nvPr>
            <p:extLst>
              <p:ext uri="{D42A27DB-BD31-4B8C-83A1-F6EECF244321}">
                <p14:modId xmlns:p14="http://schemas.microsoft.com/office/powerpoint/2010/main" val="2475159081"/>
              </p:ext>
            </p:extLst>
          </p:nvPr>
        </p:nvGraphicFramePr>
        <p:xfrm>
          <a:off x="1266564" y="5550145"/>
          <a:ext cx="4284551" cy="352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47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A4-Papier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Outsourcing lässt externe Facility Services steigen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Interconnection - Ernst Rumpeltes</dc:creator>
  <cp:lastModifiedBy>Interconnection - Johannes Lözelt</cp:lastModifiedBy>
  <cp:revision>151</cp:revision>
  <dcterms:created xsi:type="dcterms:W3CDTF">2018-11-16T13:54:58Z</dcterms:created>
  <dcterms:modified xsi:type="dcterms:W3CDTF">2024-06-21T14:38:20Z</dcterms:modified>
</cp:coreProperties>
</file>