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322" r:id="rId2"/>
  </p:sldIdLst>
  <p:sldSz cx="6858000" cy="9906000" type="A4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4579B"/>
    <a:srgbClr val="4D4D4D"/>
    <a:srgbClr val="EDF2F9"/>
    <a:srgbClr val="6666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60"/>
  </p:normalViewPr>
  <p:slideViewPr>
    <p:cSldViewPr snapToGrid="0" snapToObjects="1">
      <p:cViewPr>
        <p:scale>
          <a:sx n="75" d="100"/>
          <a:sy n="75" d="100"/>
        </p:scale>
        <p:origin x="-3348" y="-7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A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5485204930233598E-2"/>
          <c:y val="0.12516774594163044"/>
          <c:w val="0.96451479506976645"/>
          <c:h val="0.7496960879978710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Schweiz</c:v>
                </c:pt>
              </c:strCache>
            </c:strRef>
          </c:tx>
          <c:spPr>
            <a:solidFill>
              <a:srgbClr val="24579B"/>
            </a:solidFill>
          </c:spPr>
          <c:invertIfNegative val="0"/>
          <c:dPt>
            <c:idx val="2"/>
            <c:invertIfNegative val="0"/>
            <c:bubble3D val="0"/>
            <c:spPr>
              <a:solidFill>
                <a:schemeClr val="bg1">
                  <a:lumMod val="50000"/>
                </a:schemeClr>
              </a:solidFill>
            </c:spPr>
          </c:dPt>
          <c:dPt>
            <c:idx val="4"/>
            <c:invertIfNegative val="0"/>
            <c:bubble3D val="0"/>
            <c:spPr>
              <a:solidFill>
                <a:schemeClr val="bg1">
                  <a:lumMod val="50000"/>
                </a:schemeClr>
              </a:solidFill>
            </c:spPr>
          </c:dPt>
          <c:dPt>
            <c:idx val="5"/>
            <c:invertIfNegative val="0"/>
            <c:bubble3D val="0"/>
            <c:spPr>
              <a:solidFill>
                <a:schemeClr val="bg1">
                  <a:lumMod val="50000"/>
                </a:schemeClr>
              </a:solidFill>
            </c:spPr>
          </c:dPt>
          <c:dPt>
            <c:idx val="6"/>
            <c:invertIfNegative val="0"/>
            <c:bubble3D val="0"/>
            <c:spPr>
              <a:solidFill>
                <a:schemeClr val="bg1">
                  <a:lumMod val="50000"/>
                </a:schemeClr>
              </a:solidFill>
            </c:spPr>
          </c:dPt>
          <c:cat>
            <c:strRef>
              <c:f>Tabelle1!$A$2:$A$4</c:f>
              <c:strCache>
                <c:ptCount val="3"/>
                <c:pt idx="0">
                  <c:v>2023</c:v>
                </c:pt>
                <c:pt idx="1">
                  <c:v>2024e</c:v>
                </c:pt>
                <c:pt idx="2">
                  <c:v>2025f</c:v>
                </c:pt>
              </c:strCache>
            </c:strRef>
          </c:cat>
          <c:val>
            <c:numRef>
              <c:f>Tabelle1!$B$2:$B$4</c:f>
              <c:numCache>
                <c:formatCode>0</c:formatCode>
                <c:ptCount val="3"/>
                <c:pt idx="0">
                  <c:v>11144.791359070168</c:v>
                </c:pt>
                <c:pt idx="1">
                  <c:v>11437.195272424062</c:v>
                </c:pt>
                <c:pt idx="2">
                  <c:v>11853.271672915474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207475456"/>
        <c:axId val="207476992"/>
      </c:barChart>
      <c:catAx>
        <c:axId val="2074754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high"/>
        <c:txPr>
          <a:bodyPr rot="0"/>
          <a:lstStyle/>
          <a:p>
            <a:pPr>
              <a:defRPr sz="1600">
                <a:solidFill>
                  <a:srgbClr val="24579B"/>
                </a:solidFill>
              </a:defRPr>
            </a:pPr>
            <a:endParaRPr lang="de-DE"/>
          </a:p>
        </c:txPr>
        <c:crossAx val="207476992"/>
        <c:crosses val="autoZero"/>
        <c:auto val="1"/>
        <c:lblAlgn val="ctr"/>
        <c:lblOffset val="100"/>
        <c:tickMarkSkip val="1"/>
        <c:noMultiLvlLbl val="0"/>
      </c:catAx>
      <c:valAx>
        <c:axId val="207476992"/>
        <c:scaling>
          <c:orientation val="minMax"/>
          <c:min val="0"/>
        </c:scaling>
        <c:delete val="0"/>
        <c:axPos val="l"/>
        <c:numFmt formatCode="0" sourceLinked="1"/>
        <c:majorTickMark val="none"/>
        <c:minorTickMark val="none"/>
        <c:tickLblPos val="none"/>
        <c:spPr>
          <a:ln>
            <a:noFill/>
          </a:ln>
        </c:spPr>
        <c:crossAx val="207475456"/>
        <c:crosses val="autoZero"/>
        <c:crossBetween val="between"/>
        <c:dispUnits>
          <c:builtInUnit val="thousands"/>
        </c:dispUnits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A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3803054275698901"/>
          <c:y val="6.4099940171963951E-2"/>
          <c:w val="0.51801063868769448"/>
          <c:h val="0.69776624183416469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Outsourcinggrad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effectLst/>
          </c:spPr>
          <c:dPt>
            <c:idx val="0"/>
            <c:bubble3D val="0"/>
            <c:spPr>
              <a:solidFill>
                <a:srgbClr val="24579B"/>
              </a:solidFill>
              <a:ln>
                <a:noFill/>
              </a:ln>
              <a:effectLst/>
            </c:spPr>
          </c:dPt>
          <c:dPt>
            <c:idx val="1"/>
            <c:bubble3D val="0"/>
            <c:spPr>
              <a:solidFill>
                <a:schemeClr val="bg1">
                  <a:lumMod val="50000"/>
                </a:schemeClr>
              </a:solidFill>
              <a:ln>
                <a:noFill/>
              </a:ln>
              <a:effectLst/>
            </c:spPr>
          </c:dPt>
          <c:dPt>
            <c:idx val="2"/>
            <c:bubble3D val="0"/>
            <c:spPr>
              <a:solidFill>
                <a:schemeClr val="bg1">
                  <a:lumMod val="50000"/>
                </a:schemeClr>
              </a:solidFill>
              <a:ln>
                <a:noFill/>
              </a:ln>
              <a:effectLst/>
            </c:spPr>
          </c:dPt>
          <c:dPt>
            <c:idx val="3"/>
            <c:bubble3D val="0"/>
            <c:spPr>
              <a:solidFill>
                <a:schemeClr val="bg1">
                  <a:lumMod val="50000"/>
                </a:schemeClr>
              </a:solidFill>
              <a:ln>
                <a:noFill/>
              </a:ln>
              <a:effectLst/>
            </c:spPr>
          </c:dPt>
          <c:dLbls>
            <c:dLbl>
              <c:idx val="0"/>
              <c:layout>
                <c:manualLayout>
                  <c:x val="2.9641378991637629E-3"/>
                  <c:y val="1.0800473860160227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64,2%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35,8%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3.8533792689128918E-2"/>
                  <c:y val="-5.98909136523931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Externe</c:v>
                </c:pt>
                <c:pt idx="1">
                  <c:v>Interne</c:v>
                </c:pt>
              </c:strCache>
            </c:strRef>
          </c:cat>
          <c:val>
            <c:numRef>
              <c:f>Sheet1!$B$2:$B$3</c:f>
              <c:numCache>
                <c:formatCode>0.0%</c:formatCode>
                <c:ptCount val="2"/>
                <c:pt idx="0">
                  <c:v>0.64200000000000002</c:v>
                </c:pt>
                <c:pt idx="1">
                  <c:v>0.35799999999999998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5.068302372874077E-2"/>
          <c:y val="0.90055541649433624"/>
          <c:w val="0.94931697627125922"/>
          <c:h val="7.064331987856979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bg1">
                  <a:lumMod val="50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de-DE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0.80947</cdr:x>
      <cdr:y>0.88967</cdr:y>
    </cdr:from>
    <cdr:to>
      <cdr:x>0.8916</cdr:x>
      <cdr:y>1</cdr:y>
    </cdr:to>
    <cdr:grpSp>
      <cdr:nvGrpSpPr>
        <cdr:cNvPr id="2" name="Gruppieren 1"/>
        <cdr:cNvGrpSpPr/>
      </cdr:nvGrpSpPr>
      <cdr:grpSpPr>
        <a:xfrm xmlns:a="http://schemas.openxmlformats.org/drawingml/2006/main">
          <a:off x="3186764" y="2507312"/>
          <a:ext cx="323333" cy="310938"/>
          <a:chOff x="2311079" y="3710233"/>
          <a:chExt cx="193592" cy="179040"/>
        </a:xfrm>
      </cdr:grpSpPr>
      <cdr:sp macro="" textlink="">
        <cdr:nvSpPr>
          <cdr:cNvPr id="3" name="Oval 21"/>
          <cdr:cNvSpPr>
            <a:spLocks xmlns:a="http://schemas.openxmlformats.org/drawingml/2006/main" noChangeArrowheads="1"/>
          </cdr:cNvSpPr>
        </cdr:nvSpPr>
        <cdr:spPr bwMode="auto">
          <a:xfrm xmlns:a="http://schemas.openxmlformats.org/drawingml/2006/main" rot="13898508">
            <a:off x="2318355" y="3702957"/>
            <a:ext cx="179040" cy="193592"/>
          </a:xfrm>
          <a:prstGeom xmlns:a="http://schemas.openxmlformats.org/drawingml/2006/main" prst="ellipse">
            <a:avLst/>
          </a:prstGeom>
          <a:noFill xmlns:a="http://schemas.openxmlformats.org/drawingml/2006/main"/>
          <a:ln xmlns:a="http://schemas.openxmlformats.org/drawingml/2006/main" w="38100">
            <a:solidFill>
              <a:schemeClr val="bg1"/>
            </a:solidFill>
            <a:round/>
            <a:headEnd/>
            <a:tailEnd/>
          </a:ln>
          <a:extLst xmlns:a="http://schemas.openxmlformats.org/drawingml/2006/main"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cdr:spPr>
        <cdr:txBody>
          <a:bodyPr xmlns:a="http://schemas.openxmlformats.org/drawingml/2006/main" vert="eaVert" wrap="none" lIns="92066" tIns="46034" rIns="92066" bIns="46034" anchor="ctr"/>
          <a:lstStyle xmlns:a="http://schemas.openxmlformats.org/drawingml/2006/main"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 xmlns:a="http://schemas.openxmlformats.org/drawingml/2006/main">
            <a:pPr algn="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endParaRPr lang="en-US" sz="1700" kern="0" dirty="0">
              <a:solidFill>
                <a:srgbClr val="76777A"/>
              </a:solidFill>
              <a:cs typeface="Arial" charset="0"/>
            </a:endParaRPr>
          </a:p>
        </cdr:txBody>
      </cdr:sp>
      <cdr:sp macro="" textlink="">
        <cdr:nvSpPr>
          <cdr:cNvPr id="4" name="AutoShape 20"/>
          <cdr:cNvSpPr>
            <a:spLocks xmlns:a="http://schemas.openxmlformats.org/drawingml/2006/main" noChangeArrowheads="1"/>
          </cdr:cNvSpPr>
        </cdr:nvSpPr>
        <cdr:spPr bwMode="auto">
          <a:xfrm xmlns:a="http://schemas.openxmlformats.org/drawingml/2006/main" rot="19616350">
            <a:off x="2332434" y="3747930"/>
            <a:ext cx="150885" cy="103646"/>
          </a:xfrm>
          <a:prstGeom xmlns:a="http://schemas.openxmlformats.org/drawingml/2006/main" prst="rightArrow">
            <a:avLst>
              <a:gd name="adj1" fmla="val 35144"/>
              <a:gd name="adj2" fmla="val 69287"/>
            </a:avLst>
          </a:prstGeom>
          <a:solidFill xmlns:a="http://schemas.openxmlformats.org/drawingml/2006/main">
            <a:schemeClr val="bg1"/>
          </a:solidFill>
          <a:ln xmlns:a="http://schemas.openxmlformats.org/drawingml/2006/main" w="38100">
            <a:solidFill>
              <a:schemeClr val="bg1"/>
            </a:solidFill>
            <a:miter lim="800000"/>
            <a:headEnd/>
            <a:tailEnd/>
          </a:ln>
          <a:extLst xmlns:a="http://schemas.openxmlformats.org/drawingml/2006/main"/>
        </cdr:spPr>
        <cdr:txBody>
          <a:bodyPr xmlns:a="http://schemas.openxmlformats.org/drawingml/2006/main" wrap="none" lIns="92066" tIns="46034" rIns="92066" bIns="46034" anchor="ctr"/>
          <a:lstStyle xmlns:a="http://schemas.openxmlformats.org/drawingml/2006/main"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 xmlns:a="http://schemas.openxmlformats.org/drawingml/2006/main">
            <a:pPr algn="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endParaRPr lang="en-US" sz="1700" kern="0" dirty="0">
              <a:solidFill>
                <a:srgbClr val="76777A"/>
              </a:solidFill>
              <a:cs typeface="Arial" charset="0"/>
            </a:endParaRPr>
          </a:p>
        </cdr:txBody>
      </cdr:sp>
    </cdr:grp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F2EC32-38D7-439A-921F-AEE532A43B39}" type="datetimeFigureOut">
              <a:rPr lang="de-DE" smtClean="0"/>
              <a:t>21.06.2024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B4BE7E-F70C-4284-A4C7-2F0F8B7D19E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113562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92DF50-9311-489D-9F6B-A883CBAC4D6D}" type="datetimeFigureOut">
              <a:rPr lang="de-DE" smtClean="0"/>
              <a:t>21.06.2024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2241550" y="685800"/>
            <a:ext cx="23749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F8A6CB-BFD6-4304-8BC8-282D20A0C04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748984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9928725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 userDrawn="1"/>
        </p:nvSpPr>
        <p:spPr>
          <a:xfrm>
            <a:off x="0" y="9289305"/>
            <a:ext cx="6858000" cy="616695"/>
          </a:xfrm>
          <a:prstGeom prst="rect">
            <a:avLst/>
          </a:prstGeom>
          <a:solidFill>
            <a:srgbClr val="24579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>
              <a:noFill/>
            </a:endParaRPr>
          </a:p>
        </p:txBody>
      </p:sp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87083" y="199078"/>
            <a:ext cx="5635950" cy="75102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de-DE" dirty="0" smtClean="0"/>
              <a:t>Titel durch Klicken bearbeiten</a:t>
            </a:r>
            <a:endParaRPr lang="de-AT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87083" y="1352550"/>
            <a:ext cx="6483836" cy="74963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AT" dirty="0"/>
          </a:p>
        </p:txBody>
      </p:sp>
      <p:cxnSp>
        <p:nvCxnSpPr>
          <p:cNvPr id="7" name="Gerade Verbindung 6"/>
          <p:cNvCxnSpPr/>
          <p:nvPr/>
        </p:nvCxnSpPr>
        <p:spPr>
          <a:xfrm>
            <a:off x="0" y="970805"/>
            <a:ext cx="6858000" cy="0"/>
          </a:xfrm>
          <a:prstGeom prst="line">
            <a:avLst/>
          </a:prstGeom>
          <a:ln w="38100">
            <a:solidFill>
              <a:srgbClr val="24579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hteck 8"/>
          <p:cNvSpPr/>
          <p:nvPr/>
        </p:nvSpPr>
        <p:spPr>
          <a:xfrm>
            <a:off x="188639" y="9315430"/>
            <a:ext cx="6482279" cy="59057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de-AT" sz="1200" dirty="0" smtClean="0">
                <a:solidFill>
                  <a:schemeClr val="bg1"/>
                </a:solidFill>
              </a:rPr>
              <a:t>Quelle: IC Market-Tracking© Facility</a:t>
            </a:r>
            <a:r>
              <a:rPr lang="de-AT" sz="1200" baseline="0" dirty="0" smtClean="0">
                <a:solidFill>
                  <a:schemeClr val="bg1"/>
                </a:solidFill>
              </a:rPr>
              <a:t> Services in der Schweiz 2024</a:t>
            </a:r>
            <a:endParaRPr lang="de-AT" sz="1200" dirty="0" smtClean="0">
              <a:solidFill>
                <a:schemeClr val="bg1"/>
              </a:solidFill>
            </a:endParaRPr>
          </a:p>
          <a:p>
            <a:pPr algn="ctr">
              <a:spcAft>
                <a:spcPts val="600"/>
              </a:spcAft>
            </a:pPr>
            <a:r>
              <a:rPr lang="de-AT" sz="1200" dirty="0" smtClean="0">
                <a:solidFill>
                  <a:schemeClr val="bg1"/>
                </a:solidFill>
              </a:rPr>
              <a:t>Interconnection Consulting</a:t>
            </a:r>
            <a:r>
              <a:rPr lang="de-AT" sz="1200" baseline="0" dirty="0" smtClean="0">
                <a:solidFill>
                  <a:schemeClr val="bg1"/>
                </a:solidFill>
              </a:rPr>
              <a:t> – Beratung mit Herz und Kompetenz  I  www.interconnectionconsulting.com</a:t>
            </a:r>
            <a:endParaRPr lang="de-AT" sz="1200" dirty="0">
              <a:solidFill>
                <a:schemeClr val="bg1"/>
              </a:solidFill>
            </a:endParaRPr>
          </a:p>
        </p:txBody>
      </p:sp>
      <p:pic>
        <p:nvPicPr>
          <p:cNvPr id="10" name="Picture 6" descr="Logo IC 2007 [120dpi]"/>
          <p:cNvPicPr>
            <a:picLocks noChangeAspect="1" noChangeArrowheads="1"/>
          </p:cNvPicPr>
          <p:nvPr userDrawn="1"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1741" y="251629"/>
            <a:ext cx="1340112" cy="698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631534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sz="2400" kern="1200">
          <a:solidFill>
            <a:srgbClr val="24579B"/>
          </a:solidFill>
          <a:latin typeface="Futura" panose="020B0602020204020303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Wingdings" panose="05000000000000000000" pitchFamily="2" charset="2"/>
        <a:buChar char="§"/>
        <a:defRPr sz="1800" kern="1200">
          <a:solidFill>
            <a:schemeClr val="tx1">
              <a:lumMod val="50000"/>
              <a:lumOff val="50000"/>
            </a:schemeClr>
          </a:solidFill>
          <a:latin typeface="Futura" panose="020B0602020204020303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Wingdings" panose="05000000000000000000" pitchFamily="2" charset="2"/>
        <a:buChar char="§"/>
        <a:defRPr sz="1600" kern="1200">
          <a:solidFill>
            <a:schemeClr val="tx1">
              <a:lumMod val="50000"/>
              <a:lumOff val="50000"/>
            </a:schemeClr>
          </a:solidFill>
          <a:latin typeface="Futura" panose="020B0602020204020303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400" kern="1200">
          <a:solidFill>
            <a:schemeClr val="tx1">
              <a:lumMod val="50000"/>
              <a:lumOff val="50000"/>
            </a:schemeClr>
          </a:solidFill>
          <a:latin typeface="Futura" panose="020B0602020204020303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400" kern="1200">
          <a:solidFill>
            <a:schemeClr val="tx1">
              <a:lumMod val="50000"/>
              <a:lumOff val="50000"/>
            </a:schemeClr>
          </a:solidFill>
          <a:latin typeface="Futura" panose="020B0602020204020303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1400" kern="1200">
          <a:solidFill>
            <a:schemeClr val="tx1">
              <a:lumMod val="50000"/>
              <a:lumOff val="50000"/>
            </a:schemeClr>
          </a:solidFill>
          <a:latin typeface="Futura" panose="020B0602020204020303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Rechteck 92"/>
          <p:cNvSpPr/>
          <p:nvPr/>
        </p:nvSpPr>
        <p:spPr>
          <a:xfrm>
            <a:off x="-16699" y="4539706"/>
            <a:ext cx="6874699" cy="459159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4" name="Ellipse 3"/>
          <p:cNvSpPr/>
          <p:nvPr/>
        </p:nvSpPr>
        <p:spPr>
          <a:xfrm>
            <a:off x="1942902" y="5575021"/>
            <a:ext cx="2794198" cy="2783696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3" name="Rechteck 2"/>
          <p:cNvSpPr/>
          <p:nvPr/>
        </p:nvSpPr>
        <p:spPr>
          <a:xfrm>
            <a:off x="27044" y="1108715"/>
            <a:ext cx="6858000" cy="33909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1875" y="97478"/>
            <a:ext cx="5469240" cy="751024"/>
          </a:xfrm>
        </p:spPr>
        <p:txBody>
          <a:bodyPr>
            <a:noAutofit/>
          </a:bodyPr>
          <a:lstStyle/>
          <a:p>
            <a:r>
              <a:rPr lang="de-DE" sz="2000" dirty="0" smtClean="0"/>
              <a:t>Outsourcing lässt externe Facility Services steigen</a:t>
            </a:r>
            <a:endParaRPr lang="de-DE" sz="2200" dirty="0"/>
          </a:p>
        </p:txBody>
      </p:sp>
      <p:sp>
        <p:nvSpPr>
          <p:cNvPr id="310" name="Text Box 8"/>
          <p:cNvSpPr txBox="1">
            <a:spLocks noChangeArrowheads="1"/>
          </p:cNvSpPr>
          <p:nvPr/>
        </p:nvSpPr>
        <p:spPr bwMode="auto">
          <a:xfrm>
            <a:off x="194201" y="4590507"/>
            <a:ext cx="5897095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de-AT" dirty="0" smtClean="0">
                <a:solidFill>
                  <a:schemeClr val="bg1">
                    <a:lumMod val="50000"/>
                  </a:schemeClr>
                </a:solidFill>
                <a:latin typeface="Futura" pitchFamily="34" charset="0"/>
              </a:rPr>
              <a:t>Outsourcing von Facility Services </a:t>
            </a:r>
            <a:r>
              <a:rPr lang="de-AT" dirty="0">
                <a:solidFill>
                  <a:schemeClr val="bg1">
                    <a:lumMod val="50000"/>
                  </a:schemeClr>
                </a:solidFill>
                <a:latin typeface="Futura" pitchFamily="34" charset="0"/>
              </a:rPr>
              <a:t>– Marktanteile </a:t>
            </a:r>
            <a:r>
              <a:rPr lang="de-AT" dirty="0" smtClean="0">
                <a:solidFill>
                  <a:schemeClr val="bg1">
                    <a:lumMod val="50000"/>
                  </a:schemeClr>
                </a:solidFill>
                <a:latin typeface="Futura" pitchFamily="34" charset="0"/>
              </a:rPr>
              <a:t>2024e </a:t>
            </a:r>
            <a:r>
              <a:rPr lang="de-AT" sz="1100" i="1" dirty="0" smtClean="0">
                <a:solidFill>
                  <a:schemeClr val="bg1">
                    <a:lumMod val="50000"/>
                  </a:schemeClr>
                </a:solidFill>
                <a:latin typeface="Futura" pitchFamily="34" charset="0"/>
              </a:rPr>
              <a:t>(Umsatz </a:t>
            </a:r>
            <a:r>
              <a:rPr lang="de-AT" sz="1100" i="1" dirty="0">
                <a:solidFill>
                  <a:schemeClr val="bg1">
                    <a:lumMod val="50000"/>
                  </a:schemeClr>
                </a:solidFill>
                <a:latin typeface="Futura" pitchFamily="34" charset="0"/>
              </a:rPr>
              <a:t>in %)</a:t>
            </a:r>
          </a:p>
        </p:txBody>
      </p:sp>
      <p:cxnSp>
        <p:nvCxnSpPr>
          <p:cNvPr id="311" name="Gerade Verbindung 310"/>
          <p:cNvCxnSpPr/>
          <p:nvPr/>
        </p:nvCxnSpPr>
        <p:spPr>
          <a:xfrm>
            <a:off x="-16699" y="4910841"/>
            <a:ext cx="5315390" cy="0"/>
          </a:xfrm>
          <a:prstGeom prst="line">
            <a:avLst/>
          </a:prstGeom>
          <a:ln w="28575">
            <a:solidFill>
              <a:srgbClr val="6666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8" name="Gerade Verbindung 407"/>
          <p:cNvCxnSpPr/>
          <p:nvPr/>
        </p:nvCxnSpPr>
        <p:spPr>
          <a:xfrm>
            <a:off x="2993845" y="1548516"/>
            <a:ext cx="3864155" cy="0"/>
          </a:xfrm>
          <a:prstGeom prst="line">
            <a:avLst/>
          </a:prstGeom>
          <a:ln w="28575">
            <a:solidFill>
              <a:srgbClr val="24579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9" name="Text Box 8"/>
          <p:cNvSpPr txBox="1">
            <a:spLocks noChangeArrowheads="1"/>
          </p:cNvSpPr>
          <p:nvPr/>
        </p:nvSpPr>
        <p:spPr bwMode="auto">
          <a:xfrm>
            <a:off x="2759225" y="1228182"/>
            <a:ext cx="390870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de-AT" dirty="0" smtClean="0">
                <a:solidFill>
                  <a:srgbClr val="24579B"/>
                </a:solidFill>
                <a:latin typeface="Futura" pitchFamily="34" charset="0"/>
              </a:rPr>
              <a:t>Schweiz - Marktentwicklung</a:t>
            </a:r>
            <a:endParaRPr lang="de-AT" sz="1200" i="1" dirty="0" smtClean="0">
              <a:solidFill>
                <a:srgbClr val="24579B"/>
              </a:solidFill>
              <a:latin typeface="Futura" pitchFamily="34" charset="0"/>
            </a:endParaRPr>
          </a:p>
        </p:txBody>
      </p:sp>
      <p:cxnSp>
        <p:nvCxnSpPr>
          <p:cNvPr id="410" name="Gerade Verbindung 409"/>
          <p:cNvCxnSpPr/>
          <p:nvPr/>
        </p:nvCxnSpPr>
        <p:spPr>
          <a:xfrm>
            <a:off x="3177764" y="1548516"/>
            <a:ext cx="3700108" cy="0"/>
          </a:xfrm>
          <a:prstGeom prst="line">
            <a:avLst/>
          </a:prstGeom>
          <a:ln w="28575">
            <a:solidFill>
              <a:srgbClr val="24579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11" name="Inhaltsplatzhalter 1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44208093"/>
              </p:ext>
            </p:extLst>
          </p:nvPr>
        </p:nvGraphicFramePr>
        <p:xfrm>
          <a:off x="2759224" y="1721456"/>
          <a:ext cx="3936852" cy="2818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61" name="Textfeld 160"/>
          <p:cNvSpPr txBox="1"/>
          <p:nvPr/>
        </p:nvSpPr>
        <p:spPr>
          <a:xfrm>
            <a:off x="5657652" y="3251618"/>
            <a:ext cx="8013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de-AT" sz="1200" dirty="0" smtClean="0">
                <a:solidFill>
                  <a:schemeClr val="bg1"/>
                </a:solidFill>
              </a:rPr>
              <a:t>+3,6%</a:t>
            </a:r>
            <a:endParaRPr lang="de-AT" sz="1200" dirty="0">
              <a:solidFill>
                <a:schemeClr val="bg1"/>
              </a:solidFill>
            </a:endParaRPr>
          </a:p>
        </p:txBody>
      </p:sp>
      <p:grpSp>
        <p:nvGrpSpPr>
          <p:cNvPr id="96" name="Gruppieren 95"/>
          <p:cNvGrpSpPr/>
          <p:nvPr/>
        </p:nvGrpSpPr>
        <p:grpSpPr>
          <a:xfrm rot="600000">
            <a:off x="4505572" y="2859163"/>
            <a:ext cx="572400" cy="540000"/>
            <a:chOff x="3135977" y="3394121"/>
            <a:chExt cx="323326" cy="310937"/>
          </a:xfrm>
          <a:scene3d>
            <a:camera prst="orthographicFront">
              <a:rot lat="0" lon="0" rev="0"/>
            </a:camera>
            <a:lightRig rig="threePt" dir="t"/>
          </a:scene3d>
        </p:grpSpPr>
        <p:sp>
          <p:nvSpPr>
            <p:cNvPr id="97" name="Oval 21"/>
            <p:cNvSpPr>
              <a:spLocks noChangeArrowheads="1"/>
            </p:cNvSpPr>
            <p:nvPr/>
          </p:nvSpPr>
          <p:spPr bwMode="auto">
            <a:xfrm rot="13898508">
              <a:off x="3142171" y="3387927"/>
              <a:ext cx="310937" cy="323326"/>
            </a:xfrm>
            <a:prstGeom prst="ellips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  <a:sp3d z="133350"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eaVert" wrap="none" lIns="92066" tIns="46034" rIns="92066" bIns="46034" anchor="ctr"/>
            <a:lstStyle/>
            <a:p>
              <a:pPr algn="r" eaLnBrk="0" fontAlgn="base" hangingPunct="0">
                <a:spcBef>
                  <a:spcPct val="50000"/>
                </a:spcBef>
                <a:spcAft>
                  <a:spcPct val="0"/>
                </a:spcAft>
                <a:defRPr/>
              </a:pPr>
              <a:endParaRPr lang="en-US" sz="1700" kern="0" dirty="0">
                <a:solidFill>
                  <a:srgbClr val="76777A"/>
                </a:solidFill>
                <a:cs typeface="Arial" charset="0"/>
              </a:endParaRPr>
            </a:p>
          </p:txBody>
        </p:sp>
        <p:sp>
          <p:nvSpPr>
            <p:cNvPr id="98" name="AutoShape 20"/>
            <p:cNvSpPr>
              <a:spLocks noChangeArrowheads="1"/>
            </p:cNvSpPr>
            <p:nvPr/>
          </p:nvSpPr>
          <p:spPr bwMode="auto">
            <a:xfrm rot="19616350">
              <a:off x="3171641" y="3459591"/>
              <a:ext cx="252000" cy="180000"/>
            </a:xfrm>
            <a:prstGeom prst="rightArrow">
              <a:avLst>
                <a:gd name="adj1" fmla="val 35144"/>
                <a:gd name="adj2" fmla="val 69287"/>
              </a:avLst>
            </a:prstGeom>
            <a:solidFill>
              <a:schemeClr val="bg1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  <a:sp3d z="133350"/>
            <a:extLst/>
          </p:spPr>
          <p:txBody>
            <a:bodyPr wrap="none" lIns="92066" tIns="46034" rIns="92066" bIns="46034" anchor="ctr"/>
            <a:lstStyle/>
            <a:p>
              <a:pPr algn="r" eaLnBrk="0" fontAlgn="base" hangingPunct="0">
                <a:spcBef>
                  <a:spcPct val="50000"/>
                </a:spcBef>
                <a:spcAft>
                  <a:spcPct val="0"/>
                </a:spcAft>
                <a:defRPr/>
              </a:pPr>
              <a:endParaRPr lang="en-US" sz="1700" kern="0" dirty="0">
                <a:solidFill>
                  <a:srgbClr val="76777A"/>
                </a:solidFill>
                <a:cs typeface="Arial" charset="0"/>
              </a:endParaRPr>
            </a:p>
          </p:txBody>
        </p:sp>
      </p:grpSp>
      <p:sp>
        <p:nvSpPr>
          <p:cNvPr id="103" name="Textfeld 102"/>
          <p:cNvSpPr txBox="1"/>
          <p:nvPr/>
        </p:nvSpPr>
        <p:spPr>
          <a:xfrm>
            <a:off x="4408401" y="3444673"/>
            <a:ext cx="8013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de-AT" sz="1200" dirty="0" smtClean="0">
                <a:solidFill>
                  <a:schemeClr val="bg1"/>
                </a:solidFill>
              </a:rPr>
              <a:t>+2,6%</a:t>
            </a:r>
            <a:endParaRPr lang="de-AT" sz="1200" dirty="0">
              <a:solidFill>
                <a:schemeClr val="bg1"/>
              </a:solidFill>
            </a:endParaRPr>
          </a:p>
        </p:txBody>
      </p:sp>
      <p:sp>
        <p:nvSpPr>
          <p:cNvPr id="94" name="Textfeld 93"/>
          <p:cNvSpPr txBox="1"/>
          <p:nvPr/>
        </p:nvSpPr>
        <p:spPr>
          <a:xfrm>
            <a:off x="3108936" y="3686081"/>
            <a:ext cx="8013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de-AT" sz="1200" dirty="0" smtClean="0">
                <a:solidFill>
                  <a:schemeClr val="bg1"/>
                </a:solidFill>
              </a:rPr>
              <a:t>+4,3%</a:t>
            </a:r>
            <a:endParaRPr lang="de-AT" sz="1200" dirty="0">
              <a:solidFill>
                <a:schemeClr val="bg1"/>
              </a:solidFill>
            </a:endParaRPr>
          </a:p>
        </p:txBody>
      </p:sp>
      <p:grpSp>
        <p:nvGrpSpPr>
          <p:cNvPr id="104" name="Gruppieren 103"/>
          <p:cNvGrpSpPr/>
          <p:nvPr/>
        </p:nvGrpSpPr>
        <p:grpSpPr>
          <a:xfrm rot="-540000">
            <a:off x="3264211" y="3045296"/>
            <a:ext cx="540000" cy="540000"/>
            <a:chOff x="3135977" y="3394121"/>
            <a:chExt cx="323326" cy="310937"/>
          </a:xfrm>
        </p:grpSpPr>
        <p:sp>
          <p:nvSpPr>
            <p:cNvPr id="105" name="Oval 21"/>
            <p:cNvSpPr>
              <a:spLocks noChangeArrowheads="1"/>
            </p:cNvSpPr>
            <p:nvPr/>
          </p:nvSpPr>
          <p:spPr bwMode="auto">
            <a:xfrm rot="13898508">
              <a:off x="3142171" y="3387927"/>
              <a:ext cx="310937" cy="323326"/>
            </a:xfrm>
            <a:prstGeom prst="ellips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eaVert" wrap="none" lIns="92066" tIns="46034" rIns="92066" bIns="46034" anchor="ctr"/>
            <a:lstStyle/>
            <a:p>
              <a:pPr algn="r" eaLnBrk="0" fontAlgn="base" hangingPunct="0">
                <a:spcBef>
                  <a:spcPct val="50000"/>
                </a:spcBef>
                <a:spcAft>
                  <a:spcPct val="0"/>
                </a:spcAft>
                <a:defRPr/>
              </a:pPr>
              <a:endParaRPr lang="en-US" sz="1700" kern="0" dirty="0">
                <a:solidFill>
                  <a:srgbClr val="76777A"/>
                </a:solidFill>
                <a:cs typeface="Arial" charset="0"/>
              </a:endParaRPr>
            </a:p>
          </p:txBody>
        </p:sp>
        <p:sp>
          <p:nvSpPr>
            <p:cNvPr id="106" name="AutoShape 20"/>
            <p:cNvSpPr>
              <a:spLocks noChangeArrowheads="1"/>
            </p:cNvSpPr>
            <p:nvPr/>
          </p:nvSpPr>
          <p:spPr bwMode="auto">
            <a:xfrm rot="19616350">
              <a:off x="3171641" y="3459591"/>
              <a:ext cx="252000" cy="180000"/>
            </a:xfrm>
            <a:prstGeom prst="rightArrow">
              <a:avLst>
                <a:gd name="adj1" fmla="val 35144"/>
                <a:gd name="adj2" fmla="val 69287"/>
              </a:avLst>
            </a:prstGeom>
            <a:solidFill>
              <a:schemeClr val="bg1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  <a:extLst/>
          </p:spPr>
          <p:txBody>
            <a:bodyPr wrap="none" lIns="92066" tIns="46034" rIns="92066" bIns="46034" anchor="ctr"/>
            <a:lstStyle/>
            <a:p>
              <a:pPr algn="r" eaLnBrk="0" fontAlgn="base" hangingPunct="0">
                <a:spcBef>
                  <a:spcPct val="50000"/>
                </a:spcBef>
                <a:spcAft>
                  <a:spcPct val="0"/>
                </a:spcAft>
                <a:defRPr/>
              </a:pPr>
              <a:endParaRPr lang="en-US" sz="1700" kern="0" dirty="0">
                <a:solidFill>
                  <a:srgbClr val="76777A"/>
                </a:solidFill>
                <a:cs typeface="Arial" charset="0"/>
              </a:endParaRPr>
            </a:p>
          </p:txBody>
        </p:sp>
      </p:grpSp>
      <p:grpSp>
        <p:nvGrpSpPr>
          <p:cNvPr id="110" name="Gruppieren 109"/>
          <p:cNvGrpSpPr/>
          <p:nvPr/>
        </p:nvGrpSpPr>
        <p:grpSpPr>
          <a:xfrm rot="540000">
            <a:off x="5788323" y="2550838"/>
            <a:ext cx="540000" cy="540000"/>
            <a:chOff x="3135977" y="3394121"/>
            <a:chExt cx="323326" cy="310937"/>
          </a:xfrm>
        </p:grpSpPr>
        <p:sp>
          <p:nvSpPr>
            <p:cNvPr id="111" name="Oval 21"/>
            <p:cNvSpPr>
              <a:spLocks noChangeArrowheads="1"/>
            </p:cNvSpPr>
            <p:nvPr/>
          </p:nvSpPr>
          <p:spPr bwMode="auto">
            <a:xfrm rot="13898508">
              <a:off x="3142171" y="3387927"/>
              <a:ext cx="310937" cy="323326"/>
            </a:xfrm>
            <a:prstGeom prst="ellips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eaVert" wrap="none" lIns="92066" tIns="46034" rIns="92066" bIns="46034" anchor="ctr"/>
            <a:lstStyle/>
            <a:p>
              <a:pPr algn="r" eaLnBrk="0" fontAlgn="base" hangingPunct="0">
                <a:spcBef>
                  <a:spcPct val="50000"/>
                </a:spcBef>
                <a:spcAft>
                  <a:spcPct val="0"/>
                </a:spcAft>
                <a:defRPr/>
              </a:pPr>
              <a:endParaRPr lang="en-US" sz="1700" kern="0" dirty="0">
                <a:solidFill>
                  <a:srgbClr val="76777A"/>
                </a:solidFill>
                <a:cs typeface="Arial" charset="0"/>
              </a:endParaRPr>
            </a:p>
          </p:txBody>
        </p:sp>
        <p:sp>
          <p:nvSpPr>
            <p:cNvPr id="113" name="AutoShape 20"/>
            <p:cNvSpPr>
              <a:spLocks noChangeArrowheads="1"/>
            </p:cNvSpPr>
            <p:nvPr/>
          </p:nvSpPr>
          <p:spPr bwMode="auto">
            <a:xfrm rot="19616350">
              <a:off x="3171641" y="3459591"/>
              <a:ext cx="252000" cy="180000"/>
            </a:xfrm>
            <a:prstGeom prst="rightArrow">
              <a:avLst>
                <a:gd name="adj1" fmla="val 35144"/>
                <a:gd name="adj2" fmla="val 69287"/>
              </a:avLst>
            </a:prstGeom>
            <a:solidFill>
              <a:schemeClr val="bg1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  <a:extLst/>
          </p:spPr>
          <p:txBody>
            <a:bodyPr wrap="none" lIns="92066" tIns="46034" rIns="92066" bIns="46034" anchor="ctr"/>
            <a:lstStyle/>
            <a:p>
              <a:pPr algn="r" eaLnBrk="0" fontAlgn="base" hangingPunct="0">
                <a:spcBef>
                  <a:spcPct val="50000"/>
                </a:spcBef>
                <a:spcAft>
                  <a:spcPct val="0"/>
                </a:spcAft>
                <a:defRPr/>
              </a:pPr>
              <a:endParaRPr lang="en-US" sz="1700" kern="0" dirty="0">
                <a:solidFill>
                  <a:srgbClr val="76777A"/>
                </a:solidFill>
                <a:cs typeface="Arial" charset="0"/>
              </a:endParaRPr>
            </a:p>
          </p:txBody>
        </p:sp>
      </p:grpSp>
      <p:sp>
        <p:nvSpPr>
          <p:cNvPr id="118" name="Textfeld 117"/>
          <p:cNvSpPr txBox="1"/>
          <p:nvPr/>
        </p:nvSpPr>
        <p:spPr>
          <a:xfrm rot="16200000">
            <a:off x="1680353" y="2868600"/>
            <a:ext cx="210661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de-AT" sz="1050" dirty="0" smtClean="0">
                <a:solidFill>
                  <a:prstClr val="white">
                    <a:lumMod val="50000"/>
                  </a:prstClr>
                </a:solidFill>
              </a:rPr>
              <a:t>Wertmäßiges Wachstum</a:t>
            </a:r>
            <a:endParaRPr lang="de-AT" sz="1050" dirty="0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121" name="Rectangle 94"/>
          <p:cNvSpPr/>
          <p:nvPr/>
        </p:nvSpPr>
        <p:spPr>
          <a:xfrm flipV="1">
            <a:off x="4326284" y="7315100"/>
            <a:ext cx="2340000" cy="1237129"/>
          </a:xfrm>
          <a:prstGeom prst="rect">
            <a:avLst/>
          </a:prstGeom>
          <a:solidFill>
            <a:srgbClr val="24579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Rectangle 108"/>
          <p:cNvSpPr/>
          <p:nvPr/>
        </p:nvSpPr>
        <p:spPr>
          <a:xfrm flipH="1" flipV="1">
            <a:off x="314418" y="5162662"/>
            <a:ext cx="2340000" cy="1339737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TextBox 121"/>
          <p:cNvSpPr txBox="1"/>
          <p:nvPr/>
        </p:nvSpPr>
        <p:spPr>
          <a:xfrm>
            <a:off x="4807026" y="8183946"/>
            <a:ext cx="157811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de-DE"/>
            </a:defPPr>
            <a:lvl1pPr algn="ctr" fontAlgn="base">
              <a:spcBef>
                <a:spcPts val="0"/>
              </a:spcBef>
              <a:spcAft>
                <a:spcPct val="0"/>
              </a:spcAft>
              <a:defRPr sz="1600">
                <a:solidFill>
                  <a:schemeClr val="bg1">
                    <a:lumMod val="50000"/>
                  </a:schemeClr>
                </a:solidFill>
                <a:latin typeface="Futura" pitchFamily="34" charset="0"/>
              </a:defRPr>
            </a:lvl1pPr>
            <a:lvl2pPr marL="742950" indent="-285750" eaLnBrk="0" hangingPunct="0">
              <a:defRPr sz="1600">
                <a:latin typeface="Arial" charset="0"/>
              </a:defRPr>
            </a:lvl2pPr>
            <a:lvl3pPr marL="1143000" indent="-228600" eaLnBrk="0" hangingPunct="0">
              <a:defRPr sz="1600">
                <a:latin typeface="Arial" charset="0"/>
              </a:defRPr>
            </a:lvl3pPr>
            <a:lvl4pPr marL="1600200" indent="-228600" eaLnBrk="0" hangingPunct="0">
              <a:defRPr sz="1600">
                <a:latin typeface="Arial" charset="0"/>
              </a:defRPr>
            </a:lvl4pPr>
            <a:lvl5pPr marL="2057400" indent="-228600" eaLnBrk="0" hangingPunct="0">
              <a:defRPr sz="1600">
                <a:latin typeface="Arial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latin typeface="Arial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latin typeface="Arial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latin typeface="Arial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latin typeface="Arial" charset="0"/>
              </a:defRPr>
            </a:lvl9pPr>
          </a:lstStyle>
          <a:p>
            <a:r>
              <a:rPr lang="en-US" sz="2000" dirty="0" smtClean="0">
                <a:solidFill>
                  <a:schemeClr val="bg1"/>
                </a:solidFill>
              </a:rPr>
              <a:t>+2,6%                  </a:t>
            </a:r>
          </a:p>
        </p:txBody>
      </p:sp>
      <p:sp>
        <p:nvSpPr>
          <p:cNvPr id="126" name="TextBox 125"/>
          <p:cNvSpPr txBox="1"/>
          <p:nvPr/>
        </p:nvSpPr>
        <p:spPr>
          <a:xfrm>
            <a:off x="518104" y="5967857"/>
            <a:ext cx="157811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de-DE"/>
            </a:defPPr>
            <a:lvl1pPr algn="ctr" fontAlgn="base">
              <a:spcBef>
                <a:spcPts val="0"/>
              </a:spcBef>
              <a:spcAft>
                <a:spcPct val="0"/>
              </a:spcAft>
              <a:defRPr sz="1600">
                <a:solidFill>
                  <a:schemeClr val="bg1">
                    <a:lumMod val="50000"/>
                  </a:schemeClr>
                </a:solidFill>
                <a:latin typeface="Futura" pitchFamily="34" charset="0"/>
              </a:defRPr>
            </a:lvl1pPr>
            <a:lvl2pPr marL="742950" indent="-285750" eaLnBrk="0" hangingPunct="0">
              <a:defRPr sz="1600">
                <a:latin typeface="Arial" charset="0"/>
              </a:defRPr>
            </a:lvl2pPr>
            <a:lvl3pPr marL="1143000" indent="-228600" eaLnBrk="0" hangingPunct="0">
              <a:defRPr sz="1600">
                <a:latin typeface="Arial" charset="0"/>
              </a:defRPr>
            </a:lvl3pPr>
            <a:lvl4pPr marL="1600200" indent="-228600" eaLnBrk="0" hangingPunct="0">
              <a:defRPr sz="1600">
                <a:latin typeface="Arial" charset="0"/>
              </a:defRPr>
            </a:lvl4pPr>
            <a:lvl5pPr marL="2057400" indent="-228600" eaLnBrk="0" hangingPunct="0">
              <a:defRPr sz="1600">
                <a:latin typeface="Arial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latin typeface="Arial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latin typeface="Arial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latin typeface="Arial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latin typeface="Arial" charset="0"/>
              </a:defRPr>
            </a:lvl9pPr>
          </a:lstStyle>
          <a:p>
            <a:r>
              <a:rPr lang="en-US" sz="2000" dirty="0" smtClean="0">
                <a:solidFill>
                  <a:schemeClr val="bg1"/>
                </a:solidFill>
              </a:rPr>
              <a:t>-1,4%</a:t>
            </a:r>
          </a:p>
        </p:txBody>
      </p:sp>
      <p:sp>
        <p:nvSpPr>
          <p:cNvPr id="128" name="TextBox 124"/>
          <p:cNvSpPr txBox="1"/>
          <p:nvPr/>
        </p:nvSpPr>
        <p:spPr>
          <a:xfrm>
            <a:off x="158283" y="5162663"/>
            <a:ext cx="244841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de-DE"/>
            </a:defPPr>
            <a:lvl1pPr algn="ctr" fontAlgn="base">
              <a:spcBef>
                <a:spcPts val="0"/>
              </a:spcBef>
              <a:spcAft>
                <a:spcPct val="0"/>
              </a:spcAft>
              <a:defRPr sz="1600">
                <a:solidFill>
                  <a:schemeClr val="bg1">
                    <a:lumMod val="50000"/>
                  </a:schemeClr>
                </a:solidFill>
                <a:latin typeface="Futura" pitchFamily="34" charset="0"/>
              </a:defRPr>
            </a:lvl1pPr>
            <a:lvl2pPr marL="742950" indent="-285750" eaLnBrk="0" hangingPunct="0">
              <a:defRPr sz="1600">
                <a:latin typeface="Arial" charset="0"/>
              </a:defRPr>
            </a:lvl2pPr>
            <a:lvl3pPr marL="1143000" indent="-228600" eaLnBrk="0" hangingPunct="0">
              <a:defRPr sz="1600">
                <a:latin typeface="Arial" charset="0"/>
              </a:defRPr>
            </a:lvl3pPr>
            <a:lvl4pPr marL="1600200" indent="-228600" eaLnBrk="0" hangingPunct="0">
              <a:defRPr sz="1600">
                <a:latin typeface="Arial" charset="0"/>
              </a:defRPr>
            </a:lvl4pPr>
            <a:lvl5pPr marL="2057400" indent="-228600" eaLnBrk="0" hangingPunct="0">
              <a:defRPr sz="1600">
                <a:latin typeface="Arial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latin typeface="Arial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latin typeface="Arial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latin typeface="Arial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latin typeface="Arial" charset="0"/>
              </a:defRPr>
            </a:lvl9pPr>
          </a:lstStyle>
          <a:p>
            <a:r>
              <a:rPr lang="de-DE" sz="1800" dirty="0" smtClean="0">
                <a:solidFill>
                  <a:schemeClr val="bg1"/>
                </a:solidFill>
              </a:rPr>
              <a:t>Interne</a:t>
            </a:r>
          </a:p>
          <a:p>
            <a:endParaRPr lang="de-DE" sz="1400" dirty="0" smtClean="0">
              <a:solidFill>
                <a:schemeClr val="bg1"/>
              </a:solidFill>
            </a:endParaRPr>
          </a:p>
          <a:p>
            <a:r>
              <a:rPr lang="de-DE" sz="1400" dirty="0" smtClean="0">
                <a:solidFill>
                  <a:schemeClr val="bg1"/>
                </a:solidFill>
              </a:rPr>
              <a:t>Wachstum 2023-2024</a:t>
            </a:r>
            <a:endParaRPr lang="de-DE" sz="1400" dirty="0">
              <a:solidFill>
                <a:schemeClr val="bg1"/>
              </a:solidFill>
            </a:endParaRPr>
          </a:p>
        </p:txBody>
      </p:sp>
      <p:sp>
        <p:nvSpPr>
          <p:cNvPr id="129" name="TextBox 114"/>
          <p:cNvSpPr txBox="1"/>
          <p:nvPr/>
        </p:nvSpPr>
        <p:spPr>
          <a:xfrm>
            <a:off x="4413928" y="7365765"/>
            <a:ext cx="2444072" cy="8002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de-DE"/>
            </a:defPPr>
            <a:lvl1pPr algn="ctr" fontAlgn="base">
              <a:spcBef>
                <a:spcPts val="0"/>
              </a:spcBef>
              <a:spcAft>
                <a:spcPct val="0"/>
              </a:spcAft>
              <a:defRPr sz="1600">
                <a:solidFill>
                  <a:schemeClr val="bg1">
                    <a:lumMod val="50000"/>
                  </a:schemeClr>
                </a:solidFill>
                <a:latin typeface="Futura" pitchFamily="34" charset="0"/>
              </a:defRPr>
            </a:lvl1pPr>
            <a:lvl2pPr marL="742950" indent="-285750" eaLnBrk="0" hangingPunct="0">
              <a:defRPr sz="1600">
                <a:latin typeface="Arial" charset="0"/>
              </a:defRPr>
            </a:lvl2pPr>
            <a:lvl3pPr marL="1143000" indent="-228600" eaLnBrk="0" hangingPunct="0">
              <a:defRPr sz="1600">
                <a:latin typeface="Arial" charset="0"/>
              </a:defRPr>
            </a:lvl3pPr>
            <a:lvl4pPr marL="1600200" indent="-228600" eaLnBrk="0" hangingPunct="0">
              <a:defRPr sz="1600">
                <a:latin typeface="Arial" charset="0"/>
              </a:defRPr>
            </a:lvl4pPr>
            <a:lvl5pPr marL="2057400" indent="-228600" eaLnBrk="0" hangingPunct="0">
              <a:defRPr sz="1600">
                <a:latin typeface="Arial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latin typeface="Arial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latin typeface="Arial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latin typeface="Arial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latin typeface="Arial" charset="0"/>
              </a:defRPr>
            </a:lvl9pPr>
          </a:lstStyle>
          <a:p>
            <a:r>
              <a:rPr lang="de-AT" sz="1800" dirty="0" smtClean="0">
                <a:solidFill>
                  <a:schemeClr val="bg1"/>
                </a:solidFill>
              </a:rPr>
              <a:t>Externe</a:t>
            </a:r>
            <a:endParaRPr lang="en-US" sz="1800" dirty="0">
              <a:solidFill>
                <a:schemeClr val="bg1"/>
              </a:solidFill>
            </a:endParaRPr>
          </a:p>
          <a:p>
            <a:endParaRPr lang="de-DE" sz="1400" dirty="0">
              <a:solidFill>
                <a:schemeClr val="bg1"/>
              </a:solidFill>
            </a:endParaRPr>
          </a:p>
          <a:p>
            <a:r>
              <a:rPr lang="de-DE" sz="1400" dirty="0" smtClean="0">
                <a:solidFill>
                  <a:schemeClr val="bg1"/>
                </a:solidFill>
              </a:rPr>
              <a:t>Wachstum 2023-2024</a:t>
            </a:r>
            <a:endParaRPr lang="de-DE" sz="1400" dirty="0">
              <a:solidFill>
                <a:schemeClr val="bg1"/>
              </a:solidFill>
            </a:endParaRPr>
          </a:p>
        </p:txBody>
      </p:sp>
      <p:sp>
        <p:nvSpPr>
          <p:cNvPr id="6" name="Ellipse 5"/>
          <p:cNvSpPr/>
          <p:nvPr/>
        </p:nvSpPr>
        <p:spPr>
          <a:xfrm>
            <a:off x="2036506" y="5569125"/>
            <a:ext cx="2784988" cy="278959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graphicFrame>
        <p:nvGraphicFramePr>
          <p:cNvPr id="119" name="Chart 91"/>
          <p:cNvGraphicFramePr/>
          <p:nvPr>
            <p:extLst>
              <p:ext uri="{D42A27DB-BD31-4B8C-83A1-F6EECF244321}">
                <p14:modId xmlns:p14="http://schemas.microsoft.com/office/powerpoint/2010/main" val="2475159081"/>
              </p:ext>
            </p:extLst>
          </p:nvPr>
        </p:nvGraphicFramePr>
        <p:xfrm>
          <a:off x="1266564" y="5550145"/>
          <a:ext cx="4284551" cy="35276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114772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enutzerdefiniert 1">
      <a:majorFont>
        <a:latin typeface="Futura"/>
        <a:ea typeface=""/>
        <a:cs typeface=""/>
      </a:majorFont>
      <a:minorFont>
        <a:latin typeface="Futura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47</Words>
  <Application>Microsoft Office PowerPoint</Application>
  <PresentationFormat>A4-Papier (210x297 mm)</PresentationFormat>
  <Paragraphs>17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blank</vt:lpstr>
      <vt:lpstr>Outsourcing lässt externe Facility Services steigen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Interconnection - Ernst Rumpeltes</dc:creator>
  <cp:lastModifiedBy>Interconnection - Johannes Lözelt</cp:lastModifiedBy>
  <cp:revision>151</cp:revision>
  <dcterms:created xsi:type="dcterms:W3CDTF">2018-11-16T13:54:58Z</dcterms:created>
  <dcterms:modified xsi:type="dcterms:W3CDTF">2024-06-21T14:38:20Z</dcterms:modified>
</cp:coreProperties>
</file>